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7"/>
      <p:bold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91CCB-16B8-4C72-8E33-74C3594FABF3}">
  <a:tblStyle styleId="{9BE91CCB-16B8-4C72-8E33-74C3594FA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71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9565be4c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안녕하세요. D조 발표를 맡은 조장 이동우입니다. 발표 시작하겠습니다.</a:t>
            </a:r>
            <a:endParaRPr/>
          </a:p>
        </p:txBody>
      </p:sp>
      <p:sp>
        <p:nvSpPr>
          <p:cNvPr id="69" name="Google Shape;69;g119565be4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3a1bf5c46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자세의 좋고 나쁨을 판단하는 기준을 정하기 위해 여러 논문을 찾아보았고 그 중에는 웹캠 상의 얼굴과 상체의 거리를 기준으로 거북목을 판단하거나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CNN을 이용하여 정자세와 그렇지 못한 자세의 점수를 매기는 방법 등이 있었습니다.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저희는 웹캠대신 핸드폰을 사용하기에 카메라 제어에 있어 이점이 있고 포즈api를 통해 전신의 자세를 알 수 있기에 측면에 핸드폰을 두고 해당 상황에서 각 키포인트들의 위치관계를 통해 (예를 들어 키포인트들의 연결선의 각도) 자세에 대한 점수를 매기고자 생각했습니다.</a:t>
            </a:r>
            <a:endParaRPr/>
          </a:p>
        </p:txBody>
      </p:sp>
      <p:sp>
        <p:nvSpPr>
          <p:cNvPr id="198" name="Google Shape;198;gf3a1bf5c4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5c76c28f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잘못된 자세는 여러 질병을 유발하며 그로 인해 집중력 하락과 같은 문제를 야기할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자세 교정 앱 ‘꼿꼿’은 사용자가 바른 자세를 취할 수 있도록 도와주어 척추측만증, 턱장애와 같은 여러 질병을 예방하고, 그로 인해 사용자의 집중력과 작업의 능률을 향상시키는 데에 큰 도움이 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어플 중단시에 작동시간동안의 자세에 대한 타임라인과 최종결과분석을 제공하기 때문에, 이를 통해 자신의 실제 집중도와 효율을 분석할 수 있을 것입니다.</a:t>
            </a:r>
            <a:endParaRPr/>
          </a:p>
        </p:txBody>
      </p:sp>
      <p:sp>
        <p:nvSpPr>
          <p:cNvPr id="218" name="Google Shape;218;g1195c76c28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c76c28f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저희가 세운 앱 개발 계획에서 더 나아가 추가적으로 해결해야 하는 과제들이 몇가지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1우선 휴대폰과 컴퓨터의 연동을 고려하고자 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2자리에 앉아서 휴대폰으로 촬영을 하게 되면 카메라 각도가 제한된다는 한계를 가지고 있습니다. 이에 저희는 사용자 정면에서 찍을 지 측면에서 찍을 지 추가적으로 논의 할 예정입니다.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3실시간으로 넘어오는 영상 데이터에서 이미지 추출 간격을 몇 초로 설정할 지 세부적으로 조정하고자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4공부하다가 검색을 하거나, 전화가 오는 등 휴대폰을 사용해야 하는 경우에는 앱이 사용자에게 불편함을 줄 수 있다는 생각을 했습니다. 이에 저희는 태블릿pc나 노트북이 이러한 상황을 어느정도 해결해줄 것이라 판단하였습니다. 다만 그럼에도 해결할 수 없는 상황이 있을 것이고, 불편함을 해소하기 위해 특정 상황 발생 시 자체적으로 앱을 on/off하는 기능 구현 또한 목표로 하고 있습니다.</a:t>
            </a:r>
            <a:endParaRPr/>
          </a:p>
        </p:txBody>
      </p:sp>
      <p:sp>
        <p:nvSpPr>
          <p:cNvPr id="233" name="Google Shape;233;g1195c76c28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565be4c6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앱 개발의 원활한 진행을 위하여 다음과 같이 역할을 분담하였습니다. 현재 맡은 역할은 추후 업무의 양에 따라 계속해서 조정하기로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+깃 확인하기</a:t>
            </a:r>
            <a:endParaRPr/>
          </a:p>
        </p:txBody>
      </p:sp>
      <p:sp>
        <p:nvSpPr>
          <p:cNvPr id="253" name="Google Shape;253;g119565be4c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565be4c6_1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글자 및 사진바꾸기</a:t>
            </a:r>
            <a:endParaRPr/>
          </a:p>
        </p:txBody>
      </p:sp>
      <p:sp>
        <p:nvSpPr>
          <p:cNvPr id="260" name="Google Shape;260;g119565be4c6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9565be4c6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현대인들이 </a:t>
            </a:r>
            <a:r>
              <a:rPr lang="ko"/>
              <a:t>하루 중 앉아있는 시간이 증가함에 따라, 자세불균형이 초래하는 질병의 환자 수가 매년 증가하고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처음에는 일자목증후군이나 가벼운 통증으로 시작된 증상이 심화되어 거북목, 디스크, 척추측만증, 경추통, 턱관절장애, 안면비대칭과 같이 심각한 질병으로 발전하기도 합니다.</a:t>
            </a:r>
            <a:endParaRPr/>
          </a:p>
        </p:txBody>
      </p:sp>
      <p:sp>
        <p:nvSpPr>
          <p:cNvPr id="79" name="Google Shape;79;g119565be4c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565be4c6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척추측만증이나 거북목같이 만성적인 질환을 이미 갖고 있다면 평소 앉아있는 자세를 고치는 것이 가장 근본적인 해결책이 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그렇지만 장시간 작업에 집중하면서 올바른 자세를 유지하는 것은 쉬운 일이 아닙니다.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저희는 사용자가 작업에 집중하는 동안 올바른 자세를 유지할 수 있도록 도와주는 방법을 고안하였습니다.</a:t>
            </a:r>
            <a:endParaRPr/>
          </a:p>
        </p:txBody>
      </p:sp>
      <p:sp>
        <p:nvSpPr>
          <p:cNvPr id="97" name="Google Shape;97;g119565be4c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9565be4c6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인간의 ‘자세’와 관련되어 기존에 존재하는 기술 중 ‘포즈 측정’ 기술을 문제 해결에 적용하기로 결정했습니다.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‘포즈 측정’이란 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딥러닝을 이용하여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하나의 이미지 혹은 영상 내에서 사람을 탐색하여 사람 별 키 포인트를 반환해내는 기술입니다.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카메라 또는 센서를 이용하여 얻은 정보를 이용한다는 점에서 스마트폰을 이용하여 실생활에서 다양한 분야에 유용하게 활용될 수 있는 기술입니다.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119565be4c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95c76c28f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1195c76c28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5c76c28f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 상용되고 있는 어플들은 왼쪽의 ‘스마트홈트’ 처럼 사용자가 올바른 운동 자세를 취할 수 있게 도와주거나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오른쪽의 ‘삐딱’처럼 하나의 정적인 이미지를 분석하여 자세를 평가해주는 기능에 그치고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95c76c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95c76c28f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저희가 개발하고자 하는 어플 ‘꼿꼿’은 앉아있는 사용자의 자세를 지속적으로 모니터링하여 잘못된 자세를 취하는 것을 막아준다는 차별점이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작동방식은 다음과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사용자가 동작기록을 시작하게 되면 어플이 음성으로 사용자에게 정자세를 유지하기를 요청합니다.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요청을 만족했다고 판단이 되면 어플은 실제 동작을 하게 됩니다.</a:t>
            </a:r>
            <a:endParaRPr/>
          </a:p>
        </p:txBody>
      </p:sp>
      <p:sp>
        <p:nvSpPr>
          <p:cNvPr id="149" name="Google Shape;149;g1195c76c28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3a1bf5c46_0_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어플은 실시간으로 사용자의 자세를 판별하며 실시간 점수를 제공하고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점수가 기준값 이하가 되어 정자세가 아니라고 판단되면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알람 혹은 음성을 통해 사용자에게 자세를 교정할 필요가 있다는 것을 알려줍니다.(엔터)</a:t>
            </a:r>
            <a:endParaRPr/>
          </a:p>
        </p:txBody>
      </p:sp>
      <p:sp>
        <p:nvSpPr>
          <p:cNvPr id="161" name="Google Shape;161;gf3a1bf5c46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a1bf5c46_0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최종적으로 사용자가 어플동작을 중단하게 되면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어플은 작동시간동안의 자세에 대한 타임라인과 분석을 다음과 같이 제공합니다.(다음)</a:t>
            </a:r>
            <a:endParaRPr/>
          </a:p>
        </p:txBody>
      </p:sp>
      <p:sp>
        <p:nvSpPr>
          <p:cNvPr id="190" name="Google Shape;190;gf3a1bf5c46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4171313" y="69050"/>
            <a:ext cx="4972800" cy="506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0" y="-3906"/>
            <a:ext cx="6067800" cy="51474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540000" tIns="0" rIns="1566000" bIns="16200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  <a:defRPr sz="4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54733" y="3626087"/>
            <a:ext cx="38433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24000" y="1021404"/>
            <a:ext cx="85050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3F3F3F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>
                <a:solidFill>
                  <a:srgbClr val="3F3F3F"/>
                </a:solidFill>
              </a:defRPr>
            </a:lvl2pPr>
            <a:lvl3pPr marL="1371600" lvl="2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Char char="■"/>
              <a:defRPr>
                <a:solidFill>
                  <a:srgbClr val="3F3F3F"/>
                </a:solidFill>
              </a:defRPr>
            </a:lvl3pPr>
            <a:lvl4pPr marL="182880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Char char="●"/>
              <a:defRPr>
                <a:solidFill>
                  <a:srgbClr val="3F3F3F"/>
                </a:solidFill>
              </a:defRPr>
            </a:lvl4pPr>
            <a:lvl5pPr marL="228600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Char char="○"/>
              <a:defRPr>
                <a:solidFill>
                  <a:srgbClr val="3F3F3F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24000" y="324000"/>
            <a:ext cx="63600" cy="52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">
  <p:cSld name="Thank You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4186422" y="463370"/>
            <a:ext cx="4669500" cy="431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" y="0"/>
            <a:ext cx="3828900" cy="5143500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</p:spPr>
        <p:txBody>
          <a:bodyPr spcFirstLastPara="1" wrap="square" lIns="540000" tIns="0" rIns="54000" bIns="16200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800"/>
              <a:buFont typeface="Garamond"/>
              <a:buNone/>
              <a:defRPr sz="3800" b="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577201" y="3605635"/>
            <a:ext cx="240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3"/>
          </p:nvPr>
        </p:nvSpPr>
        <p:spPr>
          <a:xfrm>
            <a:off x="577201" y="3889351"/>
            <a:ext cx="240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4"/>
          </p:nvPr>
        </p:nvSpPr>
        <p:spPr>
          <a:xfrm>
            <a:off x="577201" y="4173067"/>
            <a:ext cx="240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5"/>
          </p:nvPr>
        </p:nvSpPr>
        <p:spPr>
          <a:xfrm>
            <a:off x="577201" y="4455980"/>
            <a:ext cx="240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6795636" y="4614382"/>
            <a:ext cx="183437" cy="244583"/>
          </a:xfrm>
          <a:custGeom>
            <a:avLst/>
            <a:gdLst/>
            <a:ahLst/>
            <a:cxnLst/>
            <a:rect l="l" t="t" r="r" b="b"/>
            <a:pathLst>
              <a:path w="244583" h="326111" extrusionOk="0">
                <a:moveTo>
                  <a:pt x="189802" y="82578"/>
                </a:moveTo>
                <a:cubicBezTo>
                  <a:pt x="187084" y="74425"/>
                  <a:pt x="187084" y="66273"/>
                  <a:pt x="184367" y="58120"/>
                </a:cubicBezTo>
                <a:cubicBezTo>
                  <a:pt x="138168" y="63555"/>
                  <a:pt x="94686" y="71708"/>
                  <a:pt x="59357" y="88013"/>
                </a:cubicBezTo>
                <a:cubicBezTo>
                  <a:pt x="53922" y="158671"/>
                  <a:pt x="67510" y="218458"/>
                  <a:pt x="78380" y="283680"/>
                </a:cubicBezTo>
                <a:cubicBezTo>
                  <a:pt x="81098" y="283680"/>
                  <a:pt x="81098" y="294551"/>
                  <a:pt x="81098" y="270092"/>
                </a:cubicBezTo>
                <a:lnTo>
                  <a:pt x="81098" y="261939"/>
                </a:lnTo>
                <a:lnTo>
                  <a:pt x="81098" y="245634"/>
                </a:lnTo>
                <a:lnTo>
                  <a:pt x="83816" y="242916"/>
                </a:lnTo>
                <a:cubicBezTo>
                  <a:pt x="83816" y="240199"/>
                  <a:pt x="81098" y="240199"/>
                  <a:pt x="81098" y="240199"/>
                </a:cubicBezTo>
                <a:cubicBezTo>
                  <a:pt x="83816" y="240199"/>
                  <a:pt x="83816" y="240199"/>
                  <a:pt x="86533" y="240199"/>
                </a:cubicBezTo>
                <a:lnTo>
                  <a:pt x="91968" y="232046"/>
                </a:lnTo>
                <a:lnTo>
                  <a:pt x="78380" y="215740"/>
                </a:lnTo>
                <a:cubicBezTo>
                  <a:pt x="86533" y="196717"/>
                  <a:pt x="83816" y="223893"/>
                  <a:pt x="83816" y="193999"/>
                </a:cubicBezTo>
                <a:cubicBezTo>
                  <a:pt x="83816" y="183129"/>
                  <a:pt x="86533" y="185847"/>
                  <a:pt x="75663" y="185847"/>
                </a:cubicBezTo>
                <a:cubicBezTo>
                  <a:pt x="89251" y="153235"/>
                  <a:pt x="70228" y="109754"/>
                  <a:pt x="83816" y="77143"/>
                </a:cubicBezTo>
                <a:lnTo>
                  <a:pt x="116427" y="90731"/>
                </a:lnTo>
                <a:lnTo>
                  <a:pt x="130015" y="85296"/>
                </a:lnTo>
                <a:lnTo>
                  <a:pt x="146320" y="107036"/>
                </a:lnTo>
                <a:cubicBezTo>
                  <a:pt x="165344" y="98884"/>
                  <a:pt x="138168" y="98884"/>
                  <a:pt x="168061" y="98884"/>
                </a:cubicBezTo>
                <a:cubicBezTo>
                  <a:pt x="168061" y="98884"/>
                  <a:pt x="184367" y="107036"/>
                  <a:pt x="184367" y="107036"/>
                </a:cubicBezTo>
                <a:lnTo>
                  <a:pt x="195237" y="101601"/>
                </a:lnTo>
                <a:cubicBezTo>
                  <a:pt x="192519" y="96166"/>
                  <a:pt x="189802" y="88013"/>
                  <a:pt x="187084" y="82578"/>
                </a:cubicBezTo>
                <a:cubicBezTo>
                  <a:pt x="181649" y="82578"/>
                  <a:pt x="184367" y="82578"/>
                  <a:pt x="189802" y="825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0" y="-3900"/>
            <a:ext cx="5849700" cy="5147400"/>
          </a:xfrm>
          <a:prstGeom prst="rect">
            <a:avLst/>
          </a:prstGeom>
          <a:solidFill>
            <a:srgbClr val="F2F2F2">
              <a:alpha val="54900"/>
            </a:srgbClr>
          </a:solidFill>
          <a:ln>
            <a:noFill/>
          </a:ln>
        </p:spPr>
        <p:txBody>
          <a:bodyPr spcFirstLastPara="1" wrap="square" lIns="540000" tIns="0" rIns="1566000" bIns="16200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rPr lang="ko" sz="2800" b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캡스톤 설계 프로젝트</a:t>
            </a:r>
            <a:endParaRPr sz="2800" b="1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rPr lang="ko" sz="2800" b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Project Proposal</a:t>
            </a:r>
            <a:endParaRPr sz="2800" b="1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endParaRPr sz="2800" b="1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endParaRPr sz="2800" b="1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endParaRPr sz="2800" b="1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endParaRPr sz="2800" b="1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18204" r="13842"/>
          <a:stretch/>
        </p:blipFill>
        <p:spPr>
          <a:xfrm>
            <a:off x="4191575" y="0"/>
            <a:ext cx="5020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53600" y="3474000"/>
            <a:ext cx="29019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81000" rIns="68575" bIns="34275" anchor="t" anchorCtr="0">
            <a:spAutoFit/>
          </a:bodyPr>
          <a:lstStyle/>
          <a:p>
            <a:pPr marL="0" marR="0" lvl="0" indent="0" algn="l" rtl="0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Group D : 이동우, 원종원, 노현진, 신근호</a:t>
            </a:r>
            <a:endParaRPr sz="1800" i="0" u="none" strike="noStrike" cap="none">
              <a:solidFill>
                <a:srgbClr val="3F3F3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8" y="3828743"/>
            <a:ext cx="305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0287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1800"/>
              <a:buNone/>
            </a:pPr>
            <a:r>
              <a:rPr lang="ko" sz="1600">
                <a:solidFill>
                  <a:schemeClr val="accent1"/>
                </a:solidFill>
              </a:rPr>
              <a:t>SWE3028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76" name="Google Shape;76;p16" descr="Image result for skku logo"/>
          <p:cNvPicPr preferRelativeResize="0"/>
          <p:nvPr/>
        </p:nvPicPr>
        <p:blipFill rotWithShape="1">
          <a:blip r:embed="rId4">
            <a:alphaModFix/>
          </a:blip>
          <a:srcRect t="35901" b="36627"/>
          <a:stretch/>
        </p:blipFill>
        <p:spPr>
          <a:xfrm>
            <a:off x="1299015" y="4686294"/>
            <a:ext cx="16642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Pose Correction Algorithm</a:t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1241525" y="1418900"/>
            <a:ext cx="1102200" cy="110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5"/>
          <p:cNvCxnSpPr>
            <a:stCxn id="201" idx="4"/>
          </p:cNvCxnSpPr>
          <p:nvPr/>
        </p:nvCxnSpPr>
        <p:spPr>
          <a:xfrm flipH="1">
            <a:off x="1786325" y="2521100"/>
            <a:ext cx="6300" cy="14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5"/>
          <p:cNvCxnSpPr/>
          <p:nvPr/>
        </p:nvCxnSpPr>
        <p:spPr>
          <a:xfrm rot="10800000" flipH="1">
            <a:off x="1824300" y="2850450"/>
            <a:ext cx="11910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5"/>
          <p:cNvCxnSpPr/>
          <p:nvPr/>
        </p:nvCxnSpPr>
        <p:spPr>
          <a:xfrm rot="10800000" flipH="1">
            <a:off x="1798950" y="3914700"/>
            <a:ext cx="11529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5"/>
          <p:cNvCxnSpPr/>
          <p:nvPr/>
        </p:nvCxnSpPr>
        <p:spPr>
          <a:xfrm>
            <a:off x="2964475" y="3901975"/>
            <a:ext cx="0" cy="8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5"/>
          <p:cNvSpPr/>
          <p:nvPr/>
        </p:nvSpPr>
        <p:spPr>
          <a:xfrm>
            <a:off x="1368225" y="2673100"/>
            <a:ext cx="253500" cy="20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1634275" y="4028650"/>
            <a:ext cx="1285800" cy="68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 rot="778625">
            <a:off x="5074413" y="1495984"/>
            <a:ext cx="1102149" cy="11021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5"/>
          <p:cNvCxnSpPr>
            <a:stCxn id="208" idx="4"/>
          </p:cNvCxnSpPr>
          <p:nvPr/>
        </p:nvCxnSpPr>
        <p:spPr>
          <a:xfrm flipH="1">
            <a:off x="5168738" y="2584059"/>
            <a:ext cx="333000" cy="14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5"/>
          <p:cNvCxnSpPr/>
          <p:nvPr/>
        </p:nvCxnSpPr>
        <p:spPr>
          <a:xfrm rot="-10021881" flipH="1">
            <a:off x="5425124" y="3043692"/>
            <a:ext cx="1191081" cy="164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5"/>
          <p:cNvCxnSpPr/>
          <p:nvPr/>
        </p:nvCxnSpPr>
        <p:spPr>
          <a:xfrm rot="10800000" flipH="1">
            <a:off x="5129425" y="3991075"/>
            <a:ext cx="11529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6294950" y="3978350"/>
            <a:ext cx="0" cy="8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25"/>
          <p:cNvSpPr/>
          <p:nvPr/>
        </p:nvSpPr>
        <p:spPr>
          <a:xfrm>
            <a:off x="4698700" y="2749475"/>
            <a:ext cx="253500" cy="20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4964750" y="4105025"/>
            <a:ext cx="1285800" cy="68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289850" y="1087750"/>
            <a:ext cx="23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Expectation</a:t>
            </a: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r="50396"/>
          <a:stretch/>
        </p:blipFill>
        <p:spPr>
          <a:xfrm>
            <a:off x="1540925" y="1873075"/>
            <a:ext cx="2426675" cy="2560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l="50480"/>
          <a:stretch/>
        </p:blipFill>
        <p:spPr>
          <a:xfrm>
            <a:off x="4959450" y="1870913"/>
            <a:ext cx="2426675" cy="2565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4" name="Google Shape;224;p26"/>
          <p:cNvSpPr/>
          <p:nvPr/>
        </p:nvSpPr>
        <p:spPr>
          <a:xfrm>
            <a:off x="4210813" y="2937913"/>
            <a:ext cx="602100" cy="4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flipH="1">
            <a:off x="7269400" y="3087450"/>
            <a:ext cx="973800" cy="695700"/>
          </a:xfrm>
          <a:prstGeom prst="wedgeEllipseCallout">
            <a:avLst>
              <a:gd name="adj1" fmla="val 54397"/>
              <a:gd name="adj2" fmla="val -26896"/>
            </a:avLst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작업의 능률 향상</a:t>
            </a:r>
            <a:endParaRPr sz="1000" b="1"/>
          </a:p>
        </p:txBody>
      </p:sp>
      <p:sp>
        <p:nvSpPr>
          <p:cNvPr id="226" name="Google Shape;226;p26"/>
          <p:cNvSpPr/>
          <p:nvPr/>
        </p:nvSpPr>
        <p:spPr>
          <a:xfrm>
            <a:off x="5593471" y="1207625"/>
            <a:ext cx="847200" cy="663300"/>
          </a:xfrm>
          <a:prstGeom prst="wedgeEllipseCallout">
            <a:avLst>
              <a:gd name="adj1" fmla="val -26817"/>
              <a:gd name="adj2" fmla="val 58167"/>
            </a:avLst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건강 증진</a:t>
            </a:r>
            <a:endParaRPr sz="1000" b="1"/>
          </a:p>
        </p:txBody>
      </p:sp>
      <p:sp>
        <p:nvSpPr>
          <p:cNvPr id="227" name="Google Shape;227;p26"/>
          <p:cNvSpPr/>
          <p:nvPr/>
        </p:nvSpPr>
        <p:spPr>
          <a:xfrm flipH="1">
            <a:off x="6012750" y="1618425"/>
            <a:ext cx="973800" cy="663300"/>
          </a:xfrm>
          <a:prstGeom prst="wedgeEllipseCallout">
            <a:avLst>
              <a:gd name="adj1" fmla="val 54535"/>
              <a:gd name="adj2" fmla="val 24025"/>
            </a:avLst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집중력 향상</a:t>
            </a:r>
            <a:endParaRPr sz="1000" b="1"/>
          </a:p>
        </p:txBody>
      </p:sp>
      <p:sp>
        <p:nvSpPr>
          <p:cNvPr id="228" name="Google Shape;228;p26"/>
          <p:cNvSpPr/>
          <p:nvPr/>
        </p:nvSpPr>
        <p:spPr>
          <a:xfrm>
            <a:off x="787600" y="2821825"/>
            <a:ext cx="800100" cy="663300"/>
          </a:xfrm>
          <a:prstGeom prst="wedgeEllipseCallout">
            <a:avLst>
              <a:gd name="adj1" fmla="val 62501"/>
              <a:gd name="adj2" fmla="val 859"/>
            </a:avLst>
          </a:prstGeom>
          <a:solidFill>
            <a:srgbClr val="EA999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건강 악화</a:t>
            </a:r>
            <a:endParaRPr sz="1000" b="1"/>
          </a:p>
        </p:txBody>
      </p:sp>
      <p:sp>
        <p:nvSpPr>
          <p:cNvPr id="229" name="Google Shape;229;p26"/>
          <p:cNvSpPr/>
          <p:nvPr/>
        </p:nvSpPr>
        <p:spPr>
          <a:xfrm>
            <a:off x="2898500" y="1481625"/>
            <a:ext cx="973800" cy="695700"/>
          </a:xfrm>
          <a:prstGeom prst="wedgeEllipseCallout">
            <a:avLst>
              <a:gd name="adj1" fmla="val -43099"/>
              <a:gd name="adj2" fmla="val 46866"/>
            </a:avLst>
          </a:prstGeom>
          <a:solidFill>
            <a:srgbClr val="EA999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집중력 저하</a:t>
            </a:r>
            <a:endParaRPr sz="1000" b="1"/>
          </a:p>
        </p:txBody>
      </p:sp>
      <p:sp>
        <p:nvSpPr>
          <p:cNvPr id="230" name="Google Shape;230;p26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Before &amp; After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Challenges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1132138" y="2683950"/>
            <a:ext cx="18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컴퓨터와의 연동</a:t>
            </a:r>
            <a:endParaRPr b="1"/>
          </a:p>
        </p:txBody>
      </p:sp>
      <p:sp>
        <p:nvSpPr>
          <p:cNvPr id="238" name="Google Shape;238;p27"/>
          <p:cNvSpPr txBox="1"/>
          <p:nvPr/>
        </p:nvSpPr>
        <p:spPr>
          <a:xfrm>
            <a:off x="5674725" y="4640975"/>
            <a:ext cx="28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상황에 따른 자동 on/off 기능</a:t>
            </a:r>
            <a:endParaRPr b="1"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38" y="997563"/>
            <a:ext cx="2880000" cy="16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40" name="Google Shape;240;p27"/>
          <p:cNvGrpSpPr/>
          <p:nvPr/>
        </p:nvGrpSpPr>
        <p:grpSpPr>
          <a:xfrm>
            <a:off x="5567104" y="3020939"/>
            <a:ext cx="2879944" cy="1620032"/>
            <a:chOff x="5567104" y="3020939"/>
            <a:chExt cx="2879944" cy="1620032"/>
          </a:xfrm>
        </p:grpSpPr>
        <p:grpSp>
          <p:nvGrpSpPr>
            <p:cNvPr id="241" name="Google Shape;241;p27"/>
            <p:cNvGrpSpPr/>
            <p:nvPr/>
          </p:nvGrpSpPr>
          <p:grpSpPr>
            <a:xfrm>
              <a:off x="5567104" y="3020939"/>
              <a:ext cx="2879944" cy="1620032"/>
              <a:chOff x="5356769" y="1658600"/>
              <a:chExt cx="2987804" cy="1684025"/>
            </a:xfrm>
          </p:grpSpPr>
          <p:pic>
            <p:nvPicPr>
              <p:cNvPr id="242" name="Google Shape;242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56769" y="1658600"/>
                <a:ext cx="2987804" cy="1684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243" name="Google Shape;243;p27"/>
              <p:cNvPicPr preferRelativeResize="0"/>
              <p:nvPr/>
            </p:nvPicPr>
            <p:blipFill>
              <a:blip r:embed="rId5">
                <a:alphaModFix amt="62000"/>
              </a:blip>
              <a:stretch>
                <a:fillRect/>
              </a:stretch>
            </p:blipFill>
            <p:spPr>
              <a:xfrm>
                <a:off x="7413588" y="1785234"/>
                <a:ext cx="445200" cy="42030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44" name="Google Shape;244;p27"/>
              <p:cNvCxnSpPr/>
              <p:nvPr/>
            </p:nvCxnSpPr>
            <p:spPr>
              <a:xfrm rot="10800000" flipH="1">
                <a:off x="6537166" y="2307603"/>
                <a:ext cx="445200" cy="174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27"/>
              <p:cNvSpPr/>
              <p:nvPr/>
            </p:nvSpPr>
            <p:spPr>
              <a:xfrm>
                <a:off x="5681266" y="2159190"/>
                <a:ext cx="855900" cy="814200"/>
              </a:xfrm>
              <a:prstGeom prst="ellipse">
                <a:avLst/>
              </a:prstGeom>
              <a:noFill/>
              <a:ln w="19050" cap="flat" cmpd="sng">
                <a:solidFill>
                  <a:srgbClr val="F2F2F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46" name="Google Shape;24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76613" y="3578975"/>
              <a:ext cx="631571" cy="630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47" name="Google Shape;24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655" y="3084137"/>
            <a:ext cx="2880000" cy="161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27"/>
          <p:cNvSpPr txBox="1"/>
          <p:nvPr/>
        </p:nvSpPr>
        <p:spPr>
          <a:xfrm>
            <a:off x="1058188" y="4704125"/>
            <a:ext cx="20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이미지/영상 추출</a:t>
            </a:r>
            <a:endParaRPr b="1"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8">
            <a:alphaModFix/>
          </a:blip>
          <a:srcRect l="18273" t="31816" r="55288" b="35308"/>
          <a:stretch/>
        </p:blipFill>
        <p:spPr>
          <a:xfrm>
            <a:off x="5567075" y="962113"/>
            <a:ext cx="2880000" cy="16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0" name="Google Shape;250;p27"/>
          <p:cNvSpPr txBox="1"/>
          <p:nvPr/>
        </p:nvSpPr>
        <p:spPr>
          <a:xfrm>
            <a:off x="5674725" y="2617563"/>
            <a:ext cx="28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촬영 각도 제한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Role Division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387625" y="1376100"/>
            <a:ext cx="73383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 b="1"/>
              <a:t>이동우(Team Leader): FE + 데이터 추출</a:t>
            </a:r>
            <a:endParaRPr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 b="1"/>
              <a:t>원종원: FE + 데이터 추출</a:t>
            </a:r>
            <a:endParaRPr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 b="1"/>
              <a:t>노현진: BE + 알고리즘 설계</a:t>
            </a:r>
            <a:endParaRPr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 b="1"/>
              <a:t>신근호: BE + 데이터 전처리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" y="0"/>
            <a:ext cx="3828900" cy="5143500"/>
          </a:xfrm>
          <a:prstGeom prst="rect">
            <a:avLst/>
          </a:prstGeom>
          <a:solidFill>
            <a:srgbClr val="F2F2F2">
              <a:alpha val="89800"/>
            </a:srgbClr>
          </a:solidFill>
          <a:ln>
            <a:noFill/>
          </a:ln>
        </p:spPr>
        <p:txBody>
          <a:bodyPr spcFirstLastPara="1" wrap="square" lIns="540000" tIns="0" rIns="54000" bIns="16200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800"/>
              <a:buFont typeface="Garamond"/>
              <a:buNone/>
            </a:pPr>
            <a:r>
              <a:rPr lang="ko"/>
              <a:t>Thank You</a:t>
            </a:r>
            <a:endParaRPr/>
          </a:p>
        </p:txBody>
      </p:sp>
      <p:cxnSp>
        <p:nvCxnSpPr>
          <p:cNvPr id="263" name="Google Shape;263;p29"/>
          <p:cNvCxnSpPr/>
          <p:nvPr/>
        </p:nvCxnSpPr>
        <p:spPr>
          <a:xfrm>
            <a:off x="498431" y="2930237"/>
            <a:ext cx="2138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4" name="Google Shape;264;p29" descr="Green fern" title="Green fer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86422" y="463370"/>
            <a:ext cx="4669508" cy="4317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69889" y="2526185"/>
            <a:ext cx="2166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81000" rIns="68575" bIns="34275" anchor="t" anchorCtr="0">
            <a:spAutoFit/>
          </a:bodyPr>
          <a:lstStyle/>
          <a:p>
            <a:pPr marL="0" marR="0" lvl="0" indent="0" algn="ctr" rtl="0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CAPSTONE DESIGN </a:t>
            </a:r>
            <a:r>
              <a:rPr lang="ko" sz="70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INNOVATION  | COLLABORATION</a:t>
            </a:r>
            <a:endParaRPr sz="1800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Problem 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grpSp>
        <p:nvGrpSpPr>
          <p:cNvPr id="83" name="Google Shape;83;p17"/>
          <p:cNvGrpSpPr/>
          <p:nvPr/>
        </p:nvGrpSpPr>
        <p:grpSpPr>
          <a:xfrm>
            <a:off x="542975" y="2302996"/>
            <a:ext cx="8514500" cy="2777750"/>
            <a:chOff x="629500" y="1493073"/>
            <a:chExt cx="8514500" cy="3318302"/>
          </a:xfrm>
        </p:grpSpPr>
        <p:grpSp>
          <p:nvGrpSpPr>
            <p:cNvPr id="84" name="Google Shape;84;p17"/>
            <p:cNvGrpSpPr/>
            <p:nvPr/>
          </p:nvGrpSpPr>
          <p:grpSpPr>
            <a:xfrm>
              <a:off x="4905500" y="1493073"/>
              <a:ext cx="4238500" cy="3318302"/>
              <a:chOff x="4905500" y="1291423"/>
              <a:chExt cx="4238500" cy="3318302"/>
            </a:xfrm>
          </p:grpSpPr>
          <p:sp>
            <p:nvSpPr>
              <p:cNvPr id="85" name="Google Shape;85;p17"/>
              <p:cNvSpPr txBox="1"/>
              <p:nvPr/>
            </p:nvSpPr>
            <p:spPr>
              <a:xfrm>
                <a:off x="7170900" y="3811425"/>
                <a:ext cx="1973100" cy="36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/>
                  <a:t>건강보험심사평가원</a:t>
                </a:r>
                <a:endParaRPr sz="800"/>
              </a:p>
            </p:txBody>
          </p:sp>
          <p:pic>
            <p:nvPicPr>
              <p:cNvPr id="86" name="Google Shape;86;p17"/>
              <p:cNvPicPr preferRelativeResize="0"/>
              <p:nvPr/>
            </p:nvPicPr>
            <p:blipFill rotWithShape="1">
              <a:blip r:embed="rId3">
                <a:alphaModFix/>
              </a:blip>
              <a:srcRect l="23856" t="21501" r="24761" b="32436"/>
              <a:stretch/>
            </p:blipFill>
            <p:spPr>
              <a:xfrm>
                <a:off x="4905500" y="1291423"/>
                <a:ext cx="3600000" cy="2519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87;p17"/>
              <p:cNvSpPr txBox="1"/>
              <p:nvPr/>
            </p:nvSpPr>
            <p:spPr>
              <a:xfrm>
                <a:off x="5051375" y="4150125"/>
                <a:ext cx="3331800" cy="45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/>
                  <a:t>2016~2020 턱관절장애 환자 수 추이</a:t>
                </a:r>
                <a:endParaRPr sz="1300" b="1"/>
              </a:p>
            </p:txBody>
          </p:sp>
        </p:grpSp>
        <p:grpSp>
          <p:nvGrpSpPr>
            <p:cNvPr id="88" name="Google Shape;88;p17"/>
            <p:cNvGrpSpPr/>
            <p:nvPr/>
          </p:nvGrpSpPr>
          <p:grpSpPr>
            <a:xfrm>
              <a:off x="629500" y="1493087"/>
              <a:ext cx="4276000" cy="3318288"/>
              <a:chOff x="583450" y="1291437"/>
              <a:chExt cx="4276000" cy="3318288"/>
            </a:xfrm>
          </p:grpSpPr>
          <p:sp>
            <p:nvSpPr>
              <p:cNvPr id="89" name="Google Shape;89;p17"/>
              <p:cNvSpPr txBox="1"/>
              <p:nvPr/>
            </p:nvSpPr>
            <p:spPr>
              <a:xfrm>
                <a:off x="798226" y="4150125"/>
                <a:ext cx="2986200" cy="45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/>
                  <a:t>2016~2020 경추통 환자 수 추이</a:t>
                </a:r>
                <a:endParaRPr sz="1300" b="1"/>
              </a:p>
            </p:txBody>
          </p:sp>
          <p:pic>
            <p:nvPicPr>
              <p:cNvPr id="90" name="Google Shape;90;p17"/>
              <p:cNvPicPr preferRelativeResize="0"/>
              <p:nvPr/>
            </p:nvPicPr>
            <p:blipFill rotWithShape="1">
              <a:blip r:embed="rId4">
                <a:alphaModFix/>
              </a:blip>
              <a:srcRect l="24370" t="20642" r="25256" b="35861"/>
              <a:stretch/>
            </p:blipFill>
            <p:spPr>
              <a:xfrm>
                <a:off x="583450" y="1291437"/>
                <a:ext cx="3600000" cy="2519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17"/>
              <p:cNvSpPr txBox="1"/>
              <p:nvPr/>
            </p:nvSpPr>
            <p:spPr>
              <a:xfrm>
                <a:off x="2886350" y="3811425"/>
                <a:ext cx="1973100" cy="36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/>
                  <a:t>건강보험심사평가원</a:t>
                </a:r>
                <a:endParaRPr sz="800"/>
              </a:p>
            </p:txBody>
          </p:sp>
        </p:grpSp>
      </p:grpSp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l="6880" t="42752" r="55804" b="41824"/>
          <a:stretch/>
        </p:blipFill>
        <p:spPr>
          <a:xfrm>
            <a:off x="542975" y="1452088"/>
            <a:ext cx="3411950" cy="793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 l="6600" t="38149" r="56085" b="46428"/>
          <a:stretch/>
        </p:blipFill>
        <p:spPr>
          <a:xfrm>
            <a:off x="4879050" y="1452100"/>
            <a:ext cx="3411950" cy="7932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7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Patient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Cause of Problem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grpSp>
        <p:nvGrpSpPr>
          <p:cNvPr id="101" name="Google Shape;101;p18"/>
          <p:cNvGrpSpPr/>
          <p:nvPr/>
        </p:nvGrpSpPr>
        <p:grpSpPr>
          <a:xfrm>
            <a:off x="574026" y="1527674"/>
            <a:ext cx="3013632" cy="3323984"/>
            <a:chOff x="574025" y="1039575"/>
            <a:chExt cx="3013632" cy="3574176"/>
          </a:xfrm>
        </p:grpSpPr>
        <p:pic>
          <p:nvPicPr>
            <p:cNvPr id="102" name="Google Shape;102;p18"/>
            <p:cNvPicPr preferRelativeResize="0"/>
            <p:nvPr/>
          </p:nvPicPr>
          <p:blipFill rotWithShape="1">
            <a:blip r:embed="rId3">
              <a:alphaModFix/>
            </a:blip>
            <a:srcRect l="40867" t="33433" r="40852" b="28021"/>
            <a:stretch/>
          </p:blipFill>
          <p:spPr>
            <a:xfrm>
              <a:off x="574025" y="1039575"/>
              <a:ext cx="3013632" cy="357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8"/>
            <p:cNvSpPr/>
            <p:nvPr/>
          </p:nvSpPr>
          <p:spPr>
            <a:xfrm>
              <a:off x="844475" y="1566075"/>
              <a:ext cx="2303100" cy="3993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8"/>
          <p:cNvGrpSpPr/>
          <p:nvPr/>
        </p:nvGrpSpPr>
        <p:grpSpPr>
          <a:xfrm>
            <a:off x="3838425" y="3155150"/>
            <a:ext cx="4990598" cy="1458600"/>
            <a:chOff x="3789075" y="1842450"/>
            <a:chExt cx="4990598" cy="1458600"/>
          </a:xfrm>
        </p:grpSpPr>
        <p:pic>
          <p:nvPicPr>
            <p:cNvPr id="105" name="Google Shape;105;p18"/>
            <p:cNvPicPr preferRelativeResize="0"/>
            <p:nvPr/>
          </p:nvPicPr>
          <p:blipFill rotWithShape="1">
            <a:blip r:embed="rId4">
              <a:alphaModFix/>
            </a:blip>
            <a:srcRect l="5934" t="37832" r="38500" b="36941"/>
            <a:stretch/>
          </p:blipFill>
          <p:spPr>
            <a:xfrm>
              <a:off x="3789075" y="1842450"/>
              <a:ext cx="4990598" cy="145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8"/>
            <p:cNvSpPr/>
            <p:nvPr/>
          </p:nvSpPr>
          <p:spPr>
            <a:xfrm>
              <a:off x="5065600" y="1967850"/>
              <a:ext cx="446400" cy="181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123875" y="2838175"/>
              <a:ext cx="370800" cy="181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l="28747" t="27529" r="31401" b="23338"/>
          <a:stretch/>
        </p:blipFill>
        <p:spPr>
          <a:xfrm>
            <a:off x="3910075" y="1051551"/>
            <a:ext cx="2477074" cy="17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9575" y="961975"/>
            <a:ext cx="2028225" cy="18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721625" y="798400"/>
            <a:ext cx="17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Bad Pose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Existing Technology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Pose Estimation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74025" y="1711950"/>
            <a:ext cx="7517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Human pose estimation is the process of </a:t>
            </a:r>
            <a:r>
              <a:rPr lang="ko" sz="195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determining the pose or activity of a person</a:t>
            </a:r>
            <a:r>
              <a:rPr lang="ko" sz="19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both in image as well as in motion, by </a:t>
            </a:r>
            <a:r>
              <a:rPr lang="ko" sz="195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detecting and localizing the key points in the dissimilarities of several body poses.</a:t>
            </a:r>
            <a:endParaRPr sz="2000" u="sng"/>
          </a:p>
        </p:txBody>
      </p:sp>
      <p:sp>
        <p:nvSpPr>
          <p:cNvPr id="120" name="Google Shape;120;p19"/>
          <p:cNvSpPr txBox="1"/>
          <p:nvPr/>
        </p:nvSpPr>
        <p:spPr>
          <a:xfrm>
            <a:off x="2401025" y="4513475"/>
            <a:ext cx="62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33333"/>
                </a:solidFill>
                <a:highlight>
                  <a:srgbClr val="FFFFFF"/>
                </a:highlight>
              </a:rPr>
              <a:t>M. N. Saroja, K. R. Baskaran and P. Priyanka, "Human pose estimation approaches for human activity recognition," </a:t>
            </a:r>
            <a:r>
              <a:rPr lang="ko" sz="700" i="1">
                <a:solidFill>
                  <a:srgbClr val="333333"/>
                </a:solidFill>
                <a:highlight>
                  <a:srgbClr val="FFFFFF"/>
                </a:highlight>
              </a:rPr>
              <a:t>2021 International Conference on Advancements in Electrical, Electronics, Communication, Computing and Automation (ICAECA)</a:t>
            </a:r>
            <a:r>
              <a:rPr lang="ko" sz="700">
                <a:solidFill>
                  <a:srgbClr val="333333"/>
                </a:solidFill>
                <a:highlight>
                  <a:srgbClr val="FFFFFF"/>
                </a:highlight>
              </a:rPr>
              <a:t>, 2021, pp. 1-4, doi: 10.1109/ICAECA52838.2021.9675787</a:t>
            </a:r>
            <a:endParaRPr sz="1100"/>
          </a:p>
        </p:txBody>
      </p:sp>
      <p:sp>
        <p:nvSpPr>
          <p:cNvPr id="121" name="Google Shape;121;p19"/>
          <p:cNvSpPr txBox="1"/>
          <p:nvPr/>
        </p:nvSpPr>
        <p:spPr>
          <a:xfrm>
            <a:off x="574025" y="3097350"/>
            <a:ext cx="7416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Pose estimation can be carried out with the </a:t>
            </a:r>
            <a:r>
              <a:rPr lang="ko" sz="195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information fetched from camera as well as sensors.</a:t>
            </a:r>
            <a:r>
              <a:rPr lang="ko" sz="19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 efficient human pose estimation can have the game changing future </a:t>
            </a:r>
            <a:r>
              <a:rPr lang="ko" sz="195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 numerous applications and advantages.</a:t>
            </a:r>
            <a:endParaRPr sz="195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Existing Technology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l="23496" t="35819" r="24693" b="15566"/>
          <a:stretch/>
        </p:blipFill>
        <p:spPr>
          <a:xfrm>
            <a:off x="574025" y="1695225"/>
            <a:ext cx="3525427" cy="2251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" name="Google Shape;129;p20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Pose Estimation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391588" y="4205800"/>
            <a:ext cx="18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이미지 및 영상 분석</a:t>
            </a:r>
            <a:endParaRPr b="1"/>
          </a:p>
        </p:txBody>
      </p:sp>
      <p:sp>
        <p:nvSpPr>
          <p:cNvPr id="131" name="Google Shape;131;p20"/>
          <p:cNvSpPr txBox="1"/>
          <p:nvPr/>
        </p:nvSpPr>
        <p:spPr>
          <a:xfrm>
            <a:off x="5907088" y="4098100"/>
            <a:ext cx="162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Point 추출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(눈,어깨,무릎 등)</a:t>
            </a:r>
            <a:endParaRPr b="1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125" y="1695225"/>
            <a:ext cx="3525427" cy="2251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" name="Google Shape;133;p20"/>
          <p:cNvSpPr/>
          <p:nvPr/>
        </p:nvSpPr>
        <p:spPr>
          <a:xfrm>
            <a:off x="4156500" y="4198150"/>
            <a:ext cx="831000" cy="41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Practical Use of Existing Technology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Exercising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3827" t="11684"/>
          <a:stretch/>
        </p:blipFill>
        <p:spPr>
          <a:xfrm>
            <a:off x="574025" y="2261375"/>
            <a:ext cx="3694299" cy="18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2" name="Google Shape;142;p21"/>
          <p:cNvSpPr txBox="1"/>
          <p:nvPr/>
        </p:nvSpPr>
        <p:spPr>
          <a:xfrm>
            <a:off x="51483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Static Analysis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871150" y="4114800"/>
            <a:ext cx="29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t="11421" b="13828"/>
          <a:stretch/>
        </p:blipFill>
        <p:spPr>
          <a:xfrm>
            <a:off x="5148325" y="1646225"/>
            <a:ext cx="2222150" cy="2468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5" name="Google Shape;145;p21"/>
          <p:cNvSpPr txBox="1"/>
          <p:nvPr/>
        </p:nvSpPr>
        <p:spPr>
          <a:xfrm>
            <a:off x="629500" y="4314400"/>
            <a:ext cx="29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스마트홈트(Kakao Pose API 활용)</a:t>
            </a:r>
            <a:endParaRPr b="1"/>
          </a:p>
        </p:txBody>
      </p:sp>
      <p:sp>
        <p:nvSpPr>
          <p:cNvPr id="146" name="Google Shape;146;p21"/>
          <p:cNvSpPr txBox="1"/>
          <p:nvPr/>
        </p:nvSpPr>
        <p:spPr>
          <a:xfrm>
            <a:off x="5148325" y="4314400"/>
            <a:ext cx="214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자세분석앱-삐딱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Real-Time Pose Correction Application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Initial Setting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3" name="Google Shape;153;p22"/>
          <p:cNvGrpSpPr/>
          <p:nvPr/>
        </p:nvGrpSpPr>
        <p:grpSpPr>
          <a:xfrm rot="5400000">
            <a:off x="4467850" y="2269932"/>
            <a:ext cx="1151036" cy="603633"/>
            <a:chOff x="2907550" y="1178220"/>
            <a:chExt cx="1151036" cy="603633"/>
          </a:xfrm>
        </p:grpSpPr>
        <p:sp>
          <p:nvSpPr>
            <p:cNvPr id="154" name="Google Shape;154;p22"/>
            <p:cNvSpPr/>
            <p:nvPr/>
          </p:nvSpPr>
          <p:spPr>
            <a:xfrm rot="-471267">
              <a:off x="2941887" y="1243646"/>
              <a:ext cx="277790" cy="521673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 rot="273609" flipH="1">
              <a:off x="3760498" y="1243640"/>
              <a:ext cx="277791" cy="521671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 rot="1285376">
              <a:off x="3351203" y="1210938"/>
              <a:ext cx="277799" cy="521705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l="30132" t="5438" r="30176" b="25107"/>
          <a:stretch/>
        </p:blipFill>
        <p:spPr>
          <a:xfrm>
            <a:off x="2530488" y="1655450"/>
            <a:ext cx="2041500" cy="30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460225" y="2263950"/>
            <a:ext cx="259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정자세로 3초 이상 유지 해주시기 바랍니다.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Real-Time Pose Correction Application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8779668" y="4767263"/>
            <a:ext cx="277800" cy="2739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Score &amp; Alarm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l="30132" t="5438" r="30176" b="25107"/>
          <a:stretch/>
        </p:blipFill>
        <p:spPr>
          <a:xfrm>
            <a:off x="6886463" y="1857775"/>
            <a:ext cx="2041501" cy="30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l="30132" t="5438" r="30176" b="25107"/>
          <a:stretch/>
        </p:blipFill>
        <p:spPr>
          <a:xfrm>
            <a:off x="4635288" y="1857775"/>
            <a:ext cx="2041501" cy="30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l="55650" t="53950" b="7597"/>
          <a:stretch/>
        </p:blipFill>
        <p:spPr>
          <a:xfrm>
            <a:off x="7277213" y="2218425"/>
            <a:ext cx="12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l="52287" t="12054" b="49811"/>
          <a:stretch/>
        </p:blipFill>
        <p:spPr>
          <a:xfrm>
            <a:off x="5026025" y="2218418"/>
            <a:ext cx="126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195925" y="3915175"/>
            <a:ext cx="998100" cy="4002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Score:93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7408175" y="3915175"/>
            <a:ext cx="998100" cy="40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Score:44</a:t>
            </a:r>
            <a:endParaRPr/>
          </a:p>
        </p:txBody>
      </p:sp>
      <p:grpSp>
        <p:nvGrpSpPr>
          <p:cNvPr id="172" name="Google Shape;172;p23"/>
          <p:cNvGrpSpPr/>
          <p:nvPr/>
        </p:nvGrpSpPr>
        <p:grpSpPr>
          <a:xfrm>
            <a:off x="288688" y="1178220"/>
            <a:ext cx="4214801" cy="3722156"/>
            <a:chOff x="288688" y="1178220"/>
            <a:chExt cx="4214801" cy="3722156"/>
          </a:xfrm>
        </p:grpSpPr>
        <p:grpSp>
          <p:nvGrpSpPr>
            <p:cNvPr id="173" name="Google Shape;173;p23"/>
            <p:cNvGrpSpPr/>
            <p:nvPr/>
          </p:nvGrpSpPr>
          <p:grpSpPr>
            <a:xfrm>
              <a:off x="288688" y="1857775"/>
              <a:ext cx="2041500" cy="3042601"/>
              <a:chOff x="288688" y="1857775"/>
              <a:chExt cx="2041500" cy="3042601"/>
            </a:xfrm>
          </p:grpSpPr>
          <p:pic>
            <p:nvPicPr>
              <p:cNvPr id="174" name="Google Shape;174;p23"/>
              <p:cNvPicPr preferRelativeResize="0"/>
              <p:nvPr/>
            </p:nvPicPr>
            <p:blipFill rotWithShape="1">
              <a:blip r:embed="rId3">
                <a:alphaModFix/>
              </a:blip>
              <a:srcRect l="30132" t="5438" r="30176" b="25107"/>
              <a:stretch/>
            </p:blipFill>
            <p:spPr>
              <a:xfrm>
                <a:off x="288688" y="1857775"/>
                <a:ext cx="2041500" cy="3042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3"/>
              <p:cNvPicPr preferRelativeResize="0"/>
              <p:nvPr/>
            </p:nvPicPr>
            <p:blipFill rotWithShape="1">
              <a:blip r:embed="rId4">
                <a:alphaModFix/>
              </a:blip>
              <a:srcRect t="16604" r="50000" b="49679"/>
              <a:stretch/>
            </p:blipFill>
            <p:spPr>
              <a:xfrm>
                <a:off x="679438" y="2218413"/>
                <a:ext cx="1260000" cy="16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6" name="Google Shape;176;p23"/>
              <p:cNvSpPr txBox="1"/>
              <p:nvPr/>
            </p:nvSpPr>
            <p:spPr>
              <a:xfrm>
                <a:off x="810388" y="3915175"/>
                <a:ext cx="998100" cy="400200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4A8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Score:87</a:t>
                </a:r>
                <a:endParaRPr/>
              </a:p>
            </p:txBody>
          </p:sp>
        </p:grpSp>
        <p:pic>
          <p:nvPicPr>
            <p:cNvPr id="177" name="Google Shape;177;p23"/>
            <p:cNvPicPr preferRelativeResize="0"/>
            <p:nvPr/>
          </p:nvPicPr>
          <p:blipFill rotWithShape="1">
            <a:blip r:embed="rId3">
              <a:alphaModFix/>
            </a:blip>
            <a:srcRect l="30132" t="5438" r="30176" b="25107"/>
            <a:stretch/>
          </p:blipFill>
          <p:spPr>
            <a:xfrm>
              <a:off x="2461988" y="1857775"/>
              <a:ext cx="2041500" cy="3042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3"/>
            <p:cNvPicPr preferRelativeResize="0"/>
            <p:nvPr/>
          </p:nvPicPr>
          <p:blipFill rotWithShape="1">
            <a:blip r:embed="rId4">
              <a:alphaModFix/>
            </a:blip>
            <a:srcRect l="3308" t="54308" r="43762" b="8041"/>
            <a:stretch/>
          </p:blipFill>
          <p:spPr>
            <a:xfrm>
              <a:off x="2852738" y="2218425"/>
              <a:ext cx="1260000" cy="16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3"/>
            <p:cNvSpPr txBox="1"/>
            <p:nvPr/>
          </p:nvSpPr>
          <p:spPr>
            <a:xfrm>
              <a:off x="2983688" y="3915175"/>
              <a:ext cx="998100" cy="40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Score:35</a:t>
              </a:r>
              <a:endParaRPr/>
            </a:p>
          </p:txBody>
        </p:sp>
        <p:grpSp>
          <p:nvGrpSpPr>
            <p:cNvPr id="180" name="Google Shape;180;p23"/>
            <p:cNvGrpSpPr/>
            <p:nvPr/>
          </p:nvGrpSpPr>
          <p:grpSpPr>
            <a:xfrm>
              <a:off x="2907550" y="1178220"/>
              <a:ext cx="1151036" cy="603633"/>
              <a:chOff x="2907550" y="1178220"/>
              <a:chExt cx="1151036" cy="603633"/>
            </a:xfrm>
          </p:grpSpPr>
          <p:sp>
            <p:nvSpPr>
              <p:cNvPr id="181" name="Google Shape;181;p23"/>
              <p:cNvSpPr/>
              <p:nvPr/>
            </p:nvSpPr>
            <p:spPr>
              <a:xfrm rot="-471267">
                <a:off x="2941887" y="1243646"/>
                <a:ext cx="277790" cy="521673"/>
              </a:xfrm>
              <a:prstGeom prst="lightningBol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rot="273609" flipH="1">
                <a:off x="3760498" y="1243640"/>
                <a:ext cx="277791" cy="521671"/>
              </a:xfrm>
              <a:prstGeom prst="lightningBol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rot="1285376">
                <a:off x="3351203" y="1210938"/>
                <a:ext cx="277799" cy="521705"/>
              </a:xfrm>
              <a:prstGeom prst="lightningBol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23"/>
          <p:cNvGrpSpPr/>
          <p:nvPr/>
        </p:nvGrpSpPr>
        <p:grpSpPr>
          <a:xfrm>
            <a:off x="7343650" y="1178220"/>
            <a:ext cx="1151036" cy="603633"/>
            <a:chOff x="2907550" y="1178220"/>
            <a:chExt cx="1151036" cy="603633"/>
          </a:xfrm>
        </p:grpSpPr>
        <p:sp>
          <p:nvSpPr>
            <p:cNvPr id="185" name="Google Shape;185;p23"/>
            <p:cNvSpPr/>
            <p:nvPr/>
          </p:nvSpPr>
          <p:spPr>
            <a:xfrm rot="-471267">
              <a:off x="2941887" y="1243646"/>
              <a:ext cx="277790" cy="521673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273609" flipH="1">
              <a:off x="3760498" y="1243640"/>
              <a:ext cx="277791" cy="521671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1285376">
              <a:off x="3351203" y="1210938"/>
              <a:ext cx="277799" cy="521705"/>
            </a:xfrm>
            <a:prstGeom prst="lightningBol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87625" y="324000"/>
            <a:ext cx="8441400" cy="5217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</a:pPr>
            <a:r>
              <a:rPr lang="ko"/>
              <a:t>Real-Time Pose Correction Application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574025" y="978938"/>
            <a:ext cx="1827000" cy="415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31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Trebuchet MS"/>
                <a:ea typeface="Trebuchet MS"/>
                <a:cs typeface="Trebuchet MS"/>
                <a:sym typeface="Trebuchet MS"/>
              </a:rPr>
              <a:t>Report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l="30132" t="5438" r="30176" b="25107"/>
          <a:stretch/>
        </p:blipFill>
        <p:spPr>
          <a:xfrm>
            <a:off x="2074635" y="1527700"/>
            <a:ext cx="4994724" cy="35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2977125" y="1976300"/>
            <a:ext cx="3192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작동시간: 00시간00분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 점수: 00점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점수가 가장 좋았던 구간: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00:00분~00:00분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점수가 가장 나빴던 구간: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00:00분~00:00분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많이 기록된 안 좋은 자세: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상체가 앞으로 쏠려있음.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Office PowerPoint</Application>
  <PresentationFormat>화면 슬라이드 쇼(16:9)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Corbel</vt:lpstr>
      <vt:lpstr>Arial</vt:lpstr>
      <vt:lpstr>Georgia</vt:lpstr>
      <vt:lpstr>Garamond</vt:lpstr>
      <vt:lpstr>Malgun Gothic</vt:lpstr>
      <vt:lpstr>Trebuchet MS</vt:lpstr>
      <vt:lpstr>Simple Light</vt:lpstr>
      <vt:lpstr>캡스톤 설계 프로젝트 Project Proposal    </vt:lpstr>
      <vt:lpstr>Problem </vt:lpstr>
      <vt:lpstr>Cause of Problem</vt:lpstr>
      <vt:lpstr>Existing Technology</vt:lpstr>
      <vt:lpstr>Existing Technology</vt:lpstr>
      <vt:lpstr>Practical Use of Existing Technology</vt:lpstr>
      <vt:lpstr>Real-Time Pose Correction Application</vt:lpstr>
      <vt:lpstr>Real-Time Pose Correction Application</vt:lpstr>
      <vt:lpstr>Real-Time Pose Correction Application</vt:lpstr>
      <vt:lpstr>Pose Correction Algorithm</vt:lpstr>
      <vt:lpstr>Expectation</vt:lpstr>
      <vt:lpstr>Challenges</vt:lpstr>
      <vt:lpstr>Role Division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설계 프로젝트 Project Proposal    </dc:title>
  <cp:lastModifiedBy>Lee DongWoo</cp:lastModifiedBy>
  <cp:revision>1</cp:revision>
  <dcterms:modified xsi:type="dcterms:W3CDTF">2022-03-27T12:28:35Z</dcterms:modified>
</cp:coreProperties>
</file>